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0AA5F5-A8C6-4355-ACB7-0C9AB0F3E80A}"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4200728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AA5F5-A8C6-4355-ACB7-0C9AB0F3E80A}"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1489681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AA5F5-A8C6-4355-ACB7-0C9AB0F3E80A}"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370137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0AA5F5-A8C6-4355-ACB7-0C9AB0F3E80A}"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2191327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80AA5F5-A8C6-4355-ACB7-0C9AB0F3E80A}"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170818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0AA5F5-A8C6-4355-ACB7-0C9AB0F3E80A}"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361169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0AA5F5-A8C6-4355-ACB7-0C9AB0F3E80A}" type="datetimeFigureOut">
              <a:rPr lang="en-US" smtClean="0"/>
              <a:t>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1905166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0AA5F5-A8C6-4355-ACB7-0C9AB0F3E80A}" type="datetimeFigureOut">
              <a:rPr lang="en-US" smtClean="0"/>
              <a:t>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2710484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0AA5F5-A8C6-4355-ACB7-0C9AB0F3E80A}" type="datetimeFigureOut">
              <a:rPr lang="en-US" smtClean="0"/>
              <a:t>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23452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0AA5F5-A8C6-4355-ACB7-0C9AB0F3E80A}"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2069738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0AA5F5-A8C6-4355-ACB7-0C9AB0F3E80A}"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ED34AF-8157-4085-B84F-48067C3F65A8}" type="slidenum">
              <a:rPr lang="en-US" smtClean="0"/>
              <a:t>‹#›</a:t>
            </a:fld>
            <a:endParaRPr lang="en-US"/>
          </a:p>
        </p:txBody>
      </p:sp>
    </p:spTree>
    <p:extLst>
      <p:ext uri="{BB962C8B-B14F-4D97-AF65-F5344CB8AC3E}">
        <p14:creationId xmlns:p14="http://schemas.microsoft.com/office/powerpoint/2010/main" val="2675471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1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0AA5F5-A8C6-4355-ACB7-0C9AB0F3E80A}" type="datetimeFigureOut">
              <a:rPr lang="en-US" smtClean="0"/>
              <a:t>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ED34AF-8157-4085-B84F-48067C3F65A8}" type="slidenum">
              <a:rPr lang="en-US" smtClean="0"/>
              <a:t>‹#›</a:t>
            </a:fld>
            <a:endParaRPr lang="en-US"/>
          </a:p>
        </p:txBody>
      </p:sp>
    </p:spTree>
    <p:extLst>
      <p:ext uri="{BB962C8B-B14F-4D97-AF65-F5344CB8AC3E}">
        <p14:creationId xmlns:p14="http://schemas.microsoft.com/office/powerpoint/2010/main" val="1046988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Cancer Biology</a:t>
            </a:r>
            <a:endParaRPr lang="en-US" b="1" dirty="0"/>
          </a:p>
        </p:txBody>
      </p:sp>
      <p:sp>
        <p:nvSpPr>
          <p:cNvPr id="3" name="Subtitle 2"/>
          <p:cNvSpPr>
            <a:spLocks noGrp="1"/>
          </p:cNvSpPr>
          <p:nvPr>
            <p:ph type="subTitle" idx="1"/>
          </p:nvPr>
        </p:nvSpPr>
        <p:spPr/>
        <p:txBody>
          <a:bodyPr/>
          <a:lstStyle/>
          <a:p>
            <a:r>
              <a:rPr lang="en-US" dirty="0" smtClean="0"/>
              <a:t>Pre-AP Biology, Mrs. Krouse</a:t>
            </a:r>
            <a:endParaRPr lang="en-US" dirty="0"/>
          </a:p>
        </p:txBody>
      </p:sp>
    </p:spTree>
    <p:extLst>
      <p:ext uri="{BB962C8B-B14F-4D97-AF65-F5344CB8AC3E}">
        <p14:creationId xmlns:p14="http://schemas.microsoft.com/office/powerpoint/2010/main" val="3070227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Chemotherapy</a:t>
            </a:r>
            <a:endParaRPr lang="en-US" dirty="0"/>
          </a:p>
        </p:txBody>
      </p:sp>
      <p:sp>
        <p:nvSpPr>
          <p:cNvPr id="3" name="Content Placeholder 2"/>
          <p:cNvSpPr>
            <a:spLocks noGrp="1"/>
          </p:cNvSpPr>
          <p:nvPr>
            <p:ph idx="1"/>
          </p:nvPr>
        </p:nvSpPr>
        <p:spPr>
          <a:xfrm>
            <a:off x="838200" y="1825625"/>
            <a:ext cx="10043160" cy="4117975"/>
          </a:xfrm>
        </p:spPr>
        <p:txBody>
          <a:bodyPr/>
          <a:lstStyle/>
          <a:p>
            <a:r>
              <a:rPr lang="en-US" dirty="0" smtClean="0"/>
              <a:t>One potential treatment method for cancer</a:t>
            </a:r>
          </a:p>
          <a:p>
            <a:r>
              <a:rPr lang="en-US" dirty="0" smtClean="0"/>
              <a:t>Targets quickly-dividing cells (like cancer cells).  </a:t>
            </a:r>
          </a:p>
          <a:p>
            <a:r>
              <a:rPr lang="en-US" dirty="0" smtClean="0"/>
              <a:t>Unfortunately, it also targets cells that normally divide quickly like hair follicle cells and cells that line your digestive tract.  This can result in hair loss and nausea. </a:t>
            </a:r>
            <a:endParaRPr lang="en-US" dirty="0"/>
          </a:p>
        </p:txBody>
      </p:sp>
    </p:spTree>
    <p:extLst>
      <p:ext uri="{BB962C8B-B14F-4D97-AF65-F5344CB8AC3E}">
        <p14:creationId xmlns:p14="http://schemas.microsoft.com/office/powerpoint/2010/main" val="218485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types of cells in the human body normally have high rates of cell division?  Why?</a:t>
            </a:r>
            <a:endParaRPr lang="en-US" dirty="0"/>
          </a:p>
        </p:txBody>
      </p:sp>
      <p:sp>
        <p:nvSpPr>
          <p:cNvPr id="3" name="Content Placeholder 2"/>
          <p:cNvSpPr>
            <a:spLocks noGrp="1"/>
          </p:cNvSpPr>
          <p:nvPr>
            <p:ph idx="1"/>
          </p:nvPr>
        </p:nvSpPr>
        <p:spPr/>
        <p:txBody>
          <a:bodyPr>
            <a:normAutofit/>
          </a:bodyPr>
          <a:lstStyle/>
          <a:p>
            <a:r>
              <a:rPr lang="en-US" dirty="0" smtClean="0"/>
              <a:t>Skin cells, cells that line the digestive tract, blood cells, etc. divide frequently because they must be replaced frequently due to damage</a:t>
            </a:r>
          </a:p>
          <a:p>
            <a:pPr marL="0" indent="0">
              <a:buNone/>
            </a:pPr>
            <a:endParaRPr lang="en-US" dirty="0" smtClean="0"/>
          </a:p>
          <a:p>
            <a:pPr marL="0" indent="0">
              <a:buNone/>
            </a:pPr>
            <a:r>
              <a:rPr lang="en-US" dirty="0" smtClean="0"/>
              <a:t>What about in plants?!</a:t>
            </a:r>
          </a:p>
          <a:p>
            <a:r>
              <a:rPr lang="en-US" dirty="0" smtClean="0"/>
              <a:t>Cells in the root tips of plants have a high rate of cell division as they continue to grow into the soil to maximize absorption of water, nitrogen, phosphorus, etc. </a:t>
            </a:r>
            <a:endParaRPr lang="en-US" dirty="0"/>
          </a:p>
        </p:txBody>
      </p:sp>
    </p:spTree>
    <p:extLst>
      <p:ext uri="{BB962C8B-B14F-4D97-AF65-F5344CB8AC3E}">
        <p14:creationId xmlns:p14="http://schemas.microsoft.com/office/powerpoint/2010/main" val="549677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194" y="0"/>
            <a:ext cx="10515600" cy="1325563"/>
          </a:xfrm>
        </p:spPr>
        <p:txBody>
          <a:bodyPr/>
          <a:lstStyle/>
          <a:p>
            <a:r>
              <a:rPr lang="en-US" dirty="0" smtClean="0"/>
              <a:t>G0 State</a:t>
            </a:r>
            <a:endParaRPr lang="en-US" dirty="0"/>
          </a:p>
        </p:txBody>
      </p:sp>
      <p:sp>
        <p:nvSpPr>
          <p:cNvPr id="3" name="Content Placeholder 2"/>
          <p:cNvSpPr>
            <a:spLocks noGrp="1"/>
          </p:cNvSpPr>
          <p:nvPr>
            <p:ph idx="1"/>
          </p:nvPr>
        </p:nvSpPr>
        <p:spPr>
          <a:xfrm>
            <a:off x="444137" y="1097280"/>
            <a:ext cx="6779623" cy="5499463"/>
          </a:xfrm>
        </p:spPr>
        <p:txBody>
          <a:bodyPr>
            <a:normAutofit fontScale="92500" lnSpcReduction="10000"/>
          </a:bodyPr>
          <a:lstStyle/>
          <a:p>
            <a:r>
              <a:rPr lang="en-US" dirty="0" smtClean="0"/>
              <a:t>Some cells exit the cell cycle and enter a non-dividing state called the G0 state.  This can be temporary or permanent.  </a:t>
            </a:r>
          </a:p>
          <a:p>
            <a:r>
              <a:rPr lang="en-US" dirty="0" smtClean="0"/>
              <a:t>Examples…</a:t>
            </a:r>
          </a:p>
          <a:p>
            <a:pPr marL="0" indent="0">
              <a:buNone/>
            </a:pPr>
            <a:r>
              <a:rPr lang="en-US" dirty="0" smtClean="0"/>
              <a:t>-Once you reach age 25, your brain is finished growing.  At this point, the nerve cells in your brain enter the G0 state and stop dividing permanently.  Even if there is damage to the brain, these cells cannot divide again to repair the injury.  </a:t>
            </a:r>
          </a:p>
          <a:p>
            <a:pPr marL="0" indent="0">
              <a:buNone/>
            </a:pPr>
            <a:r>
              <a:rPr lang="en-US" dirty="0" smtClean="0"/>
              <a:t>-Once your liver is finished growing, your liver cells enter the G0 state, but they can return to the normal cell cycle if there is damage to the liver.  If this happens, they will divide to repair the injury. </a:t>
            </a:r>
          </a:p>
        </p:txBody>
      </p:sp>
      <p:pic>
        <p:nvPicPr>
          <p:cNvPr id="1026" name="Picture 2" descr="Image result for cell cycle g0 st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3797" y="1645920"/>
            <a:ext cx="4951854" cy="3920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7313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Cycle Checkpoints</a:t>
            </a:r>
            <a:endParaRPr lang="en-US" dirty="0"/>
          </a:p>
        </p:txBody>
      </p:sp>
      <p:sp>
        <p:nvSpPr>
          <p:cNvPr id="3" name="Content Placeholder 2"/>
          <p:cNvSpPr>
            <a:spLocks noGrp="1"/>
          </p:cNvSpPr>
          <p:nvPr>
            <p:ph idx="1"/>
          </p:nvPr>
        </p:nvSpPr>
        <p:spPr>
          <a:xfrm>
            <a:off x="838200" y="1959429"/>
            <a:ext cx="4504509" cy="4217534"/>
          </a:xfrm>
        </p:spPr>
        <p:txBody>
          <a:bodyPr/>
          <a:lstStyle/>
          <a:p>
            <a:r>
              <a:rPr lang="en-US" dirty="0" smtClean="0"/>
              <a:t>Points in the cell cycle where progression to the next stage of the cycle can be stopped until conditions in the cell are favorable</a:t>
            </a:r>
          </a:p>
          <a:p>
            <a:r>
              <a:rPr lang="en-US" dirty="0" smtClean="0"/>
              <a:t>The three checkpoints are…</a:t>
            </a:r>
          </a:p>
          <a:p>
            <a:pPr marL="0" indent="0">
              <a:buNone/>
            </a:pPr>
            <a:r>
              <a:rPr lang="en-US" dirty="0" smtClean="0"/>
              <a:t>-G1 checkpoint</a:t>
            </a:r>
          </a:p>
          <a:p>
            <a:pPr marL="0" indent="0">
              <a:buNone/>
            </a:pPr>
            <a:r>
              <a:rPr lang="en-US" dirty="0" smtClean="0"/>
              <a:t>-G2 checkpoint</a:t>
            </a:r>
          </a:p>
          <a:p>
            <a:pPr marL="0" indent="0">
              <a:buNone/>
            </a:pPr>
            <a:r>
              <a:rPr lang="en-US" dirty="0" smtClean="0"/>
              <a:t>-M checkpoint</a:t>
            </a:r>
          </a:p>
        </p:txBody>
      </p:sp>
      <p:pic>
        <p:nvPicPr>
          <p:cNvPr id="4" name="Picture 3"/>
          <p:cNvPicPr>
            <a:picLocks noChangeAspect="1"/>
          </p:cNvPicPr>
          <p:nvPr/>
        </p:nvPicPr>
        <p:blipFill>
          <a:blip r:embed="rId2"/>
          <a:stretch>
            <a:fillRect/>
          </a:stretch>
        </p:blipFill>
        <p:spPr>
          <a:xfrm>
            <a:off x="5870122" y="1512705"/>
            <a:ext cx="5194118" cy="4538425"/>
          </a:xfrm>
          <a:prstGeom prst="rect">
            <a:avLst/>
          </a:prstGeom>
        </p:spPr>
      </p:pic>
    </p:spTree>
    <p:extLst>
      <p:ext uri="{BB962C8B-B14F-4D97-AF65-F5344CB8AC3E}">
        <p14:creationId xmlns:p14="http://schemas.microsoft.com/office/powerpoint/2010/main" val="353454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Cycle Checkpoints</a:t>
            </a:r>
            <a:endParaRPr lang="en-US" dirty="0"/>
          </a:p>
        </p:txBody>
      </p:sp>
      <p:sp>
        <p:nvSpPr>
          <p:cNvPr id="3" name="Content Placeholder 2"/>
          <p:cNvSpPr>
            <a:spLocks noGrp="1"/>
          </p:cNvSpPr>
          <p:nvPr>
            <p:ph idx="1"/>
          </p:nvPr>
        </p:nvSpPr>
        <p:spPr/>
        <p:txBody>
          <a:bodyPr/>
          <a:lstStyle/>
          <a:p>
            <a:pPr marL="0" indent="0">
              <a:buNone/>
            </a:pPr>
            <a:r>
              <a:rPr lang="en-US" dirty="0" smtClean="0"/>
              <a:t>What does the cell check for at each checkpoint?</a:t>
            </a:r>
          </a:p>
          <a:p>
            <a:pPr marL="0" indent="0">
              <a:buNone/>
            </a:pPr>
            <a:endParaRPr lang="en-US" dirty="0"/>
          </a:p>
          <a:p>
            <a:pPr marL="0" indent="0">
              <a:buNone/>
            </a:pPr>
            <a:r>
              <a:rPr lang="en-US" dirty="0" smtClean="0"/>
              <a:t>-G1 checkpoint: checks that the cell is large enough to divide, has enough nutrients, and has undamaged DNA</a:t>
            </a:r>
          </a:p>
          <a:p>
            <a:pPr marL="0" indent="0">
              <a:buNone/>
            </a:pPr>
            <a:r>
              <a:rPr lang="en-US" dirty="0" smtClean="0"/>
              <a:t>-G2 checkpoint: checks that the cell is large enough to divide and that DNA replication has occurred without errors</a:t>
            </a:r>
          </a:p>
          <a:p>
            <a:pPr marL="0" indent="0">
              <a:buNone/>
            </a:pPr>
            <a:r>
              <a:rPr lang="en-US" dirty="0" smtClean="0"/>
              <a:t>-M checkpoint: checks that all the chromosomes are correctly attached to spindle fibers before the cell enters anaphase</a:t>
            </a:r>
            <a:endParaRPr lang="en-US" dirty="0"/>
          </a:p>
        </p:txBody>
      </p:sp>
    </p:spTree>
    <p:extLst>
      <p:ext uri="{BB962C8B-B14F-4D97-AF65-F5344CB8AC3E}">
        <p14:creationId xmlns:p14="http://schemas.microsoft.com/office/powerpoint/2010/main" val="1947264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cancer?</a:t>
            </a:r>
            <a:endParaRPr lang="en-US" dirty="0"/>
          </a:p>
        </p:txBody>
      </p:sp>
      <p:sp>
        <p:nvSpPr>
          <p:cNvPr id="3" name="Content Placeholder 2"/>
          <p:cNvSpPr>
            <a:spLocks noGrp="1"/>
          </p:cNvSpPr>
          <p:nvPr>
            <p:ph idx="1"/>
          </p:nvPr>
        </p:nvSpPr>
        <p:spPr/>
        <p:txBody>
          <a:bodyPr/>
          <a:lstStyle/>
          <a:p>
            <a:r>
              <a:rPr lang="en-US" dirty="0" smtClean="0"/>
              <a:t>Cancer occurs when cells ignore normal cell cycle checkpoints and divide too frequently.</a:t>
            </a:r>
          </a:p>
          <a:p>
            <a:r>
              <a:rPr lang="en-US" dirty="0" smtClean="0"/>
              <a:t>When this happens, a mass of cells called a tumor can form.</a:t>
            </a:r>
            <a:endParaRPr lang="en-US" dirty="0"/>
          </a:p>
        </p:txBody>
      </p:sp>
    </p:spTree>
    <p:extLst>
      <p:ext uri="{BB962C8B-B14F-4D97-AF65-F5344CB8AC3E}">
        <p14:creationId xmlns:p14="http://schemas.microsoft.com/office/powerpoint/2010/main" val="2443008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apoptosis?</a:t>
            </a:r>
            <a:endParaRPr lang="en-US" dirty="0"/>
          </a:p>
        </p:txBody>
      </p:sp>
      <p:sp>
        <p:nvSpPr>
          <p:cNvPr id="3" name="Content Placeholder 2"/>
          <p:cNvSpPr>
            <a:spLocks noGrp="1"/>
          </p:cNvSpPr>
          <p:nvPr>
            <p:ph idx="1"/>
          </p:nvPr>
        </p:nvSpPr>
        <p:spPr/>
        <p:txBody>
          <a:bodyPr/>
          <a:lstStyle/>
          <a:p>
            <a:r>
              <a:rPr lang="en-US" dirty="0" smtClean="0"/>
              <a:t>In normal tissue, cells that are not functioning correctly are marked for apoptosis.</a:t>
            </a:r>
          </a:p>
          <a:p>
            <a:r>
              <a:rPr lang="en-US" dirty="0" smtClean="0"/>
              <a:t>Apoptosis is “programmed cell death,” meaning the cell intentionally destroys itself.  </a:t>
            </a:r>
          </a:p>
        </p:txBody>
      </p:sp>
    </p:spTree>
    <p:extLst>
      <p:ext uri="{BB962C8B-B14F-4D97-AF65-F5344CB8AC3E}">
        <p14:creationId xmlns:p14="http://schemas.microsoft.com/office/powerpoint/2010/main" val="106680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apoptosis relate to cancer?</a:t>
            </a:r>
            <a:endParaRPr lang="en-US" dirty="0"/>
          </a:p>
        </p:txBody>
      </p:sp>
      <p:sp>
        <p:nvSpPr>
          <p:cNvPr id="3" name="Content Placeholder 2"/>
          <p:cNvSpPr>
            <a:spLocks noGrp="1"/>
          </p:cNvSpPr>
          <p:nvPr>
            <p:ph idx="1"/>
          </p:nvPr>
        </p:nvSpPr>
        <p:spPr>
          <a:xfrm>
            <a:off x="158931" y="1700577"/>
            <a:ext cx="5013960" cy="4351338"/>
          </a:xfrm>
        </p:spPr>
        <p:txBody>
          <a:bodyPr>
            <a:normAutofit fontScale="92500" lnSpcReduction="20000"/>
          </a:bodyPr>
          <a:lstStyle/>
          <a:p>
            <a:r>
              <a:rPr lang="en-US" dirty="0" smtClean="0"/>
              <a:t>If apoptosis does not occur correctly, damaged cells can divide and over-proliferate, resulting in a tumor </a:t>
            </a:r>
          </a:p>
          <a:p>
            <a:r>
              <a:rPr lang="en-US" dirty="0" smtClean="0"/>
              <a:t>Oncogenes are genes in human DNA that can become mutated (altered) and prevent normal apoptosis. They can also cause cell division rates to increase.</a:t>
            </a:r>
          </a:p>
          <a:p>
            <a:r>
              <a:rPr lang="en-US" dirty="0" smtClean="0"/>
              <a:t>Some things that can cause mutations in oncogenes include… cigarette smoke, UV radiation from sunlight, asbestos, viruses like HPV (human papilloma virus)  </a:t>
            </a:r>
            <a:endParaRPr lang="en-US" dirty="0"/>
          </a:p>
        </p:txBody>
      </p:sp>
      <p:pic>
        <p:nvPicPr>
          <p:cNvPr id="2050" name="Picture 2" descr="Image result for oncoge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959" y="1455802"/>
            <a:ext cx="6431946" cy="4840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728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Tumors</a:t>
            </a:r>
            <a:endParaRPr lang="en-US" dirty="0"/>
          </a:p>
        </p:txBody>
      </p:sp>
      <p:sp>
        <p:nvSpPr>
          <p:cNvPr id="3" name="Content Placeholder 2"/>
          <p:cNvSpPr>
            <a:spLocks noGrp="1"/>
          </p:cNvSpPr>
          <p:nvPr>
            <p:ph idx="1"/>
          </p:nvPr>
        </p:nvSpPr>
        <p:spPr>
          <a:xfrm>
            <a:off x="511629" y="1713638"/>
            <a:ext cx="6032863" cy="4351338"/>
          </a:xfrm>
        </p:spPr>
        <p:txBody>
          <a:bodyPr>
            <a:normAutofit lnSpcReduction="10000"/>
          </a:bodyPr>
          <a:lstStyle/>
          <a:p>
            <a:r>
              <a:rPr lang="en-US" dirty="0" smtClean="0"/>
              <a:t>There are two main types of tumors—benign and malignant</a:t>
            </a:r>
          </a:p>
          <a:p>
            <a:pPr marL="0" indent="0">
              <a:buNone/>
            </a:pPr>
            <a:endParaRPr lang="en-US" dirty="0" smtClean="0"/>
          </a:p>
          <a:p>
            <a:pPr marL="0" indent="0">
              <a:buNone/>
            </a:pPr>
            <a:r>
              <a:rPr lang="en-US" dirty="0"/>
              <a:t>-</a:t>
            </a:r>
            <a:r>
              <a:rPr lang="en-US" dirty="0" smtClean="0"/>
              <a:t>Benign tumors do not move from the original tumor location</a:t>
            </a:r>
          </a:p>
          <a:p>
            <a:pPr marL="0" indent="0">
              <a:buNone/>
            </a:pPr>
            <a:r>
              <a:rPr lang="en-US" dirty="0" smtClean="0"/>
              <a:t>-Malignant tumors can move from the original tumor location when cells break off the tumor and spread through the blood or lymph vessels to set up secondary tumors in new locations.  This movement is called metastasis. </a:t>
            </a:r>
            <a:endParaRPr lang="en-US" dirty="0"/>
          </a:p>
        </p:txBody>
      </p:sp>
      <p:pic>
        <p:nvPicPr>
          <p:cNvPr id="3074" name="Picture 2" descr="https://m.everythingmaths.co.za/science/lifesciences/grade-10/03-cell-division/images/5ed8b922531822fe190fa496d527e34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1063" y="1293177"/>
            <a:ext cx="4795903" cy="4883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5899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585</Words>
  <Application>Microsoft Office PowerPoint</Application>
  <PresentationFormat>Widescreen</PresentationFormat>
  <Paragraphs>43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Cancer Biology</vt:lpstr>
      <vt:lpstr>What types of cells in the human body normally have high rates of cell division?  Why?</vt:lpstr>
      <vt:lpstr>G0 State</vt:lpstr>
      <vt:lpstr>Cell Cycle Checkpoints</vt:lpstr>
      <vt:lpstr>Cell Cycle Checkpoints</vt:lpstr>
      <vt:lpstr>What is cancer?</vt:lpstr>
      <vt:lpstr>What is apoptosis?</vt:lpstr>
      <vt:lpstr>How does apoptosis relate to cancer?</vt:lpstr>
      <vt:lpstr>Types of Tumors</vt:lpstr>
      <vt:lpstr>Chemotherapy</vt:lpstr>
    </vt:vector>
  </TitlesOfParts>
  <Company>Prince William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Cancer Biology</dc:title>
  <dc:creator>Kathryn O. Krouse</dc:creator>
  <cp:lastModifiedBy>Kathryn O. Krouse</cp:lastModifiedBy>
  <cp:revision>7</cp:revision>
  <dcterms:created xsi:type="dcterms:W3CDTF">2017-02-06T14:19:39Z</dcterms:created>
  <dcterms:modified xsi:type="dcterms:W3CDTF">2017-02-06T15:02:02Z</dcterms:modified>
</cp:coreProperties>
</file>